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61" r:id="rId4"/>
    <p:sldId id="278" r:id="rId5"/>
    <p:sldId id="262" r:id="rId6"/>
    <p:sldId id="258" r:id="rId7"/>
    <p:sldId id="277" r:id="rId8"/>
    <p:sldId id="270" r:id="rId9"/>
    <p:sldId id="279" r:id="rId10"/>
    <p:sldId id="271" r:id="rId11"/>
    <p:sldId id="273" r:id="rId12"/>
    <p:sldId id="274" r:id="rId13"/>
    <p:sldId id="283" r:id="rId14"/>
    <p:sldId id="275" r:id="rId15"/>
    <p:sldId id="280" r:id="rId16"/>
    <p:sldId id="276" r:id="rId17"/>
    <p:sldId id="281" r:id="rId18"/>
    <p:sldId id="282" r:id="rId19"/>
  </p:sldIdLst>
  <p:sldSz cx="12192000" cy="6858000"/>
  <p:notesSz cx="6858000" cy="9144000"/>
  <p:defaultTextStyle>
    <a:defPPr>
      <a:defRPr lang="en-A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1C2F"/>
    <a:srgbClr val="17B1A7"/>
    <a:srgbClr val="00381F"/>
    <a:srgbClr val="C7D9CC"/>
    <a:srgbClr val="851313"/>
    <a:srgbClr val="996633"/>
    <a:srgbClr val="D0B8B0"/>
    <a:srgbClr val="4472C4"/>
    <a:srgbClr val="436952"/>
    <a:srgbClr val="8383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>
        <p:scale>
          <a:sx n="72" d="100"/>
          <a:sy n="72" d="100"/>
        </p:scale>
        <p:origin x="807" y="6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766" y="2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4E347E-22BB-1C47-FEAD-F65172B8DD1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3C8AE3-C340-7019-7475-8BE50F3C32E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FA6A1-0D1B-CFA3-8EE0-EC717DDAB0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F3FA0-DB66-4496-BE4A-DF8E00941180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556417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B591C-1ECB-4631-9C37-FFAF05A93DAF}" type="datetimeFigureOut">
              <a:rPr lang="en-AT" smtClean="0"/>
              <a:t>22/11/2022</a:t>
            </a:fld>
            <a:endParaRPr lang="en-A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A414B-FCCD-4470-A190-9705CEBBDECD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33019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5CF45-B939-C01C-9073-7ECCACE135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CABA1-E72D-34BF-E456-54FAE24A6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5CD8A-BAC2-B322-C3ED-C60FACFF8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84A92-A8F4-4D82-AD13-873B8BBD4494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E4EC5-DEB6-751C-4AEA-2FB3E155F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74743-E186-6D5A-5C2B-6DDDA8667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4234129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7A43A-3F01-B0BE-31BE-1B093EB8B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28C2FB-B9CA-8A5E-91FB-5921B4E34C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F0674-CED8-245E-A9DA-FA4CF009E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A2C44C-FD15-412B-B0FF-BDAA79504B97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7685E8-DFF7-0C9C-1739-51F16EBDF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161F56-33DF-2A35-36CE-A94AE4923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98596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69F66-7A00-1D38-F333-6399D04DC4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DE5469-8C3C-3A47-2ECD-83AF80732B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7ADD9-B9B5-01DA-F987-1E116859F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85E4D-33E9-459A-B627-D84C0A240DDF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D207A5-A5C9-9A12-B6C7-2E4CE6E74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E2A84-AFB7-2E9B-7734-18FAB687F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78520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06C62-D878-6383-2D7E-938E48E4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ECED27-5765-17D7-4CEA-F4857B18E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9F0A3-DBAF-439C-BB8F-E5D22C9C463D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A61916-7A36-01B3-7783-E671CD8E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BF8B35-13C2-11B7-C913-9E88F1FD9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02748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8F918-8601-85BF-061D-A17785E6B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7CE4-9F25-0501-0CCD-AE4122945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8430E7-9FC2-9F33-1F4E-89EEB09E7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06139-FD90-4E85-875B-F9697BD181A1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B6DB9E-4AA6-FBD3-D4A5-6E28C06BE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57A37-0CF4-4DA1-57C3-035CCDCF5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449928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744D3-7A0C-59A8-9D76-C5AAD0FB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D9EC4-487C-CF80-2B47-C911FF124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9E2FA-DE6F-11E5-61E2-E9A472025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932CF-2022-4504-AB8A-EA561668EB3A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068D5-5ECA-E995-8B38-E09396CC2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B4502-DAB0-3BBE-3C09-A349775A9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656472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48B1E-5A91-2645-F91B-02DF47FA5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BBE44-DF44-4364-B299-D15F326C8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D024B9-F63D-8699-9AC5-E862268171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6FEACA-2F1A-73C9-16D5-735BC4B6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3AD97-08CA-419E-9F70-C24A3C0CBC67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2A6D6-E298-2267-EF72-C600C0D12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BE5D6-60BE-DDE6-4014-60755B260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18220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35A5-100E-FF55-61FD-23A72E068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D523A-8322-C5B4-416F-DE97DF174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044664-B710-D094-69B4-B35A03BEF3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0006FB-457B-ACA8-401D-DE84BED17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522728-13CD-9FE5-417B-37C84B0953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397841-F602-2122-CF90-979913701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9F1C1-5912-4490-809A-20F035F97660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475CA9-52D0-BEBC-3E3F-45FF2693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11A018-8F85-C9D6-D5B3-E5F642ECB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64089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7B485-33D2-E56B-C737-780658479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58C131-13F8-75E8-F8BE-1AC219D11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50C47-912E-44BE-8030-4D9C4C8BA7AF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BEF3BE-2DD0-5AE0-CE80-0D00D167E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E1FBF2-BE84-ACDA-7089-8AF44B866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824902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A7ED9A-88C7-22CD-0085-3C1089D5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00F90-D36A-4C13-93E9-35BD73A84D13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E332503-AA47-7443-A03E-4F1A7D691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F959A6-B8D0-829D-DF06-9542CD690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235249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558DC-0E86-8631-0A19-BA9B66807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F8808-009C-64AD-C399-F6DE97E73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84C72-D37A-55F5-C447-648607D9A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071B9-7286-E889-555F-10306584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3524F-E82E-48D4-8AF5-DC317152DF01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E8CBF5-0B78-54F5-6E43-00D694E6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ADAAA-D1FB-FA72-4110-822DA9575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576413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3EE5D-E8EA-AC26-67B2-63F6CC0C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0A5132-F454-DD8F-B449-7B04DD7BC9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BA90DD-0A6C-D0A0-7834-F902537511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635C9F-5C9A-9174-1881-46EB49E7E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A5FC4-8817-48CD-86B5-31B1EC9FE207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84642D-DF0C-B905-90FD-01C902920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B5B13-EE4C-4D5C-3C1E-E519002A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19822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6EB0F9-1D53-10E2-7879-E4657E157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EBD4A-8C46-3DCC-85F5-0ACAEB5A8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492DAD-71B3-9A03-6AB5-25F30DAEAA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D2F4FA-3987-4968-806A-6E775C63C3BA}" type="datetime8">
              <a:rPr lang="en-AT" smtClean="0"/>
              <a:t>22/11/2022 23:53</a:t>
            </a:fld>
            <a:endParaRPr lang="en-A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160BA7-C78A-6A56-EC88-58FB2C210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27871-2778-FEFF-4E2E-A1057E6729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99105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8A2EAB-9996-4B33-A59E-11B3C297E9D4}" type="slidenum">
              <a:rPr lang="en-AT" smtClean="0"/>
              <a:t>‹#›</a:t>
            </a:fld>
            <a:endParaRPr lang="en-AT"/>
          </a:p>
        </p:txBody>
      </p:sp>
      <p:pic>
        <p:nvPicPr>
          <p:cNvPr id="8" name="Picture 2" descr="Liverpool F.C. - Wikipedia">
            <a:extLst>
              <a:ext uri="{FF2B5EF4-FFF2-40B4-BE49-F238E27FC236}">
                <a16:creationId xmlns:a16="http://schemas.microsoft.com/office/drawing/2014/main" id="{E73313C4-B102-2B97-5150-7D7C4182B87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3687" y="137899"/>
            <a:ext cx="492667" cy="672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3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tadium, net&#10;&#10;Description automatically generated">
            <a:extLst>
              <a:ext uri="{FF2B5EF4-FFF2-40B4-BE49-F238E27FC236}">
                <a16:creationId xmlns:a16="http://schemas.microsoft.com/office/drawing/2014/main" id="{00EC5FCD-2CA9-AC45-B9EE-8FEB0F19F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b="19455"/>
          <a:stretch/>
        </p:blipFill>
        <p:spPr>
          <a:xfrm>
            <a:off x="0" y="-8"/>
            <a:ext cx="7982366" cy="6858000"/>
          </a:xfrm>
          <a:prstGeom prst="rect">
            <a:avLst/>
          </a:prstGeom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F2650B94-7E97-5BF1-776E-5518F1610360}"/>
              </a:ext>
            </a:extLst>
          </p:cNvPr>
          <p:cNvSpPr/>
          <p:nvPr/>
        </p:nvSpPr>
        <p:spPr>
          <a:xfrm rot="16200000">
            <a:off x="5715001" y="380996"/>
            <a:ext cx="6857999" cy="6096001"/>
          </a:xfrm>
          <a:prstGeom prst="flowChartManualInput">
            <a:avLst/>
          </a:prstGeom>
          <a:solidFill>
            <a:srgbClr val="17B1A7"/>
          </a:solidFill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rgbClr val="00381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2443B-39BB-995F-4DA7-DC060B84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</a:t>
            </a:fld>
            <a:endParaRPr lang="en-AT"/>
          </a:p>
        </p:txBody>
      </p:sp>
      <p:pic>
        <p:nvPicPr>
          <p:cNvPr id="5" name="Picture 2" descr="Liverpool F.C. - Wikipedia">
            <a:extLst>
              <a:ext uri="{FF2B5EF4-FFF2-40B4-BE49-F238E27FC236}">
                <a16:creationId xmlns:a16="http://schemas.microsoft.com/office/drawing/2014/main" id="{9F907B53-EF38-454A-E2BD-F96B6118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26" y="741784"/>
            <a:ext cx="3937514" cy="53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301587-0BDB-0335-6A02-2D9BC5118D79}"/>
              </a:ext>
            </a:extLst>
          </p:cNvPr>
          <p:cNvSpPr/>
          <p:nvPr/>
        </p:nvSpPr>
        <p:spPr>
          <a:xfrm>
            <a:off x="6415334" y="332508"/>
            <a:ext cx="5582023" cy="60942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GB" sz="54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TALE OF LIVERPOOL</a:t>
            </a:r>
          </a:p>
          <a:p>
            <a:pPr algn="r"/>
            <a:endParaRPr lang="en-GB" sz="2000" dirty="0">
              <a:solidFill>
                <a:srgbClr val="C7D9CC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2400" cap="sm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 comprehensive Look at</a:t>
            </a:r>
            <a:br>
              <a:rPr lang="en-GB" sz="2400" cap="sm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</a:br>
            <a:r>
              <a:rPr lang="en-GB" sz="2400" cap="small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Liverpool FC through Data</a:t>
            </a:r>
            <a:endParaRPr lang="en-GB" sz="2000" cap="small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endParaRPr lang="en-GB" sz="28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endParaRPr lang="en-GB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AM10 – Group Project</a:t>
            </a:r>
          </a:p>
          <a:p>
            <a:pPr algn="r"/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MAM/Group 8</a:t>
            </a:r>
          </a:p>
          <a:p>
            <a:pPr algn="r"/>
            <a:endParaRPr lang="en-GB" sz="28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23</a:t>
            </a:r>
            <a:r>
              <a:rPr lang="en-GB" sz="1600" baseline="30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r>
              <a:rPr lang="en-GB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November, 2022</a:t>
            </a:r>
            <a:endParaRPr lang="en-GB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GB" sz="60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endParaRPr lang="en-GB" sz="60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453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17E13DB-D3B5-55B3-48C0-50FA097A71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7" y="1109869"/>
            <a:ext cx="10913165" cy="5254487"/>
          </a:xfrm>
          <a:prstGeom prst="rect">
            <a:avLst/>
          </a:prstGeom>
        </p:spPr>
      </p:pic>
      <p:pic>
        <p:nvPicPr>
          <p:cNvPr id="5" name="Picture 2" descr="Liverpool F.C. - Wikipedia">
            <a:extLst>
              <a:ext uri="{FF2B5EF4-FFF2-40B4-BE49-F238E27FC236}">
                <a16:creationId xmlns:a16="http://schemas.microsoft.com/office/drawing/2014/main" id="{856694E5-E7D6-8A67-1987-511A280E0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83" y="2726183"/>
            <a:ext cx="313448" cy="4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iverpool F.C. - Wikipedia">
            <a:extLst>
              <a:ext uri="{FF2B5EF4-FFF2-40B4-BE49-F238E27FC236}">
                <a16:creationId xmlns:a16="http://schemas.microsoft.com/office/drawing/2014/main" id="{74295B27-9F60-FF51-45C6-2304BD54D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727" y="4038148"/>
            <a:ext cx="313448" cy="4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iverpool F.C. - Wikipedia">
            <a:extLst>
              <a:ext uri="{FF2B5EF4-FFF2-40B4-BE49-F238E27FC236}">
                <a16:creationId xmlns:a16="http://schemas.microsoft.com/office/drawing/2014/main" id="{B8581F83-59C9-6306-6951-C93720917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83" y="5430079"/>
            <a:ext cx="313448" cy="427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55C16EF-D882-9C7F-8087-C100D6F78083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Any top team must be reliably able to generate opportunities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9A3764A-E763-A601-2568-777CF0F46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10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68910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1BC6305-EDD3-4B88-4DF8-C163FEDCF5A1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Similar to foosball, the midfield is key in defending attacks</a:t>
            </a:r>
          </a:p>
        </p:txBody>
      </p:sp>
      <p:pic>
        <p:nvPicPr>
          <p:cNvPr id="10" name="Picture 9" descr="Shape, square&#10;&#10;Description automatically generated">
            <a:extLst>
              <a:ext uri="{FF2B5EF4-FFF2-40B4-BE49-F238E27FC236}">
                <a16:creationId xmlns:a16="http://schemas.microsoft.com/office/drawing/2014/main" id="{827EF97A-22AB-46F0-9B45-856F171BB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019" y="756862"/>
            <a:ext cx="7413961" cy="5949288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B0F3E9A-5088-7D26-64F9-A9AB789E6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11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585688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C9057-51AB-D758-AE49-60C8CDBF5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12</a:t>
            </a:fld>
            <a:endParaRPr lang="en-AT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BC40FF3-F723-31C9-3FD1-108B4E86589C}"/>
              </a:ext>
            </a:extLst>
          </p:cNvPr>
          <p:cNvGrpSpPr/>
          <p:nvPr/>
        </p:nvGrpSpPr>
        <p:grpSpPr>
          <a:xfrm>
            <a:off x="450747" y="1152940"/>
            <a:ext cx="11290506" cy="5147779"/>
            <a:chOff x="566305" y="1791528"/>
            <a:chExt cx="9944100" cy="4533900"/>
          </a:xfrm>
        </p:grpSpPr>
        <p:pic>
          <p:nvPicPr>
            <p:cNvPr id="5" name="Picture 4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18B0D223-67AC-FE91-2B86-CEC29C9B2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05" y="1791528"/>
              <a:ext cx="9944100" cy="4533900"/>
            </a:xfrm>
            <a:prstGeom prst="rect">
              <a:avLst/>
            </a:prstGeom>
          </p:spPr>
        </p:pic>
        <p:pic>
          <p:nvPicPr>
            <p:cNvPr id="1026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CBE35082-BE3C-4D21-C87C-8BAC6E7C84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3928" y="2751069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46FACB44-5FCC-05C6-8427-A1853977C1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32015" y="3254652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2C784509-941B-9994-5FC8-A5295E99E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07928" y="3739949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8855F15B-8242-219D-35FB-7051AB1C2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458" y="4236906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146BBEE4-1ED8-275D-E15A-00DC51FFD88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61075" y="4733862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Virgil van Dijk - Player profile 22/23 | Transfermarkt">
              <a:extLst>
                <a:ext uri="{FF2B5EF4-FFF2-40B4-BE49-F238E27FC236}">
                  <a16:creationId xmlns:a16="http://schemas.microsoft.com/office/drawing/2014/main" id="{95B63F6A-F13B-6AC8-B4F2-B6A037232A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3719" y="5232411"/>
              <a:ext cx="325252" cy="422827"/>
            </a:xfrm>
            <a:prstGeom prst="ellipse">
              <a:avLst/>
            </a:prstGeom>
            <a:ln w="63500" cap="rnd"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24437BE0-CDA8-BED6-BBFA-FBCBA124F6F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Even individual players not performing can affect the team at large</a:t>
            </a:r>
          </a:p>
        </p:txBody>
      </p:sp>
    </p:spTree>
    <p:extLst>
      <p:ext uri="{BB962C8B-B14F-4D97-AF65-F5344CB8AC3E}">
        <p14:creationId xmlns:p14="http://schemas.microsoft.com/office/powerpoint/2010/main" val="504648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99973B7-7CA3-8676-AE82-7FD384CBCA4F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With high-profile contract expiring, competitors will not stand idle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E534B-B6B4-6166-1BAA-927320FF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13</a:t>
            </a:fld>
            <a:endParaRPr lang="en-A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822A5C-EB31-CEC1-2FBF-FBD39C2A9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83" y="934997"/>
            <a:ext cx="11411033" cy="55578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EBA631-A623-C0F5-5A28-4D334492C74A}"/>
              </a:ext>
            </a:extLst>
          </p:cNvPr>
          <p:cNvSpPr/>
          <p:nvPr/>
        </p:nvSpPr>
        <p:spPr>
          <a:xfrm>
            <a:off x="1324761" y="2027583"/>
            <a:ext cx="1981656" cy="17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Leaves 2023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9E609-C49B-FE07-09D5-5FB78B4436DB}"/>
              </a:ext>
            </a:extLst>
          </p:cNvPr>
          <p:cNvSpPr/>
          <p:nvPr/>
        </p:nvSpPr>
        <p:spPr>
          <a:xfrm>
            <a:off x="5164806" y="2027583"/>
            <a:ext cx="1981656" cy="17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Leaves 2024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B774B7-B02E-0643-DFAF-B77394DE68BD}"/>
              </a:ext>
            </a:extLst>
          </p:cNvPr>
          <p:cNvSpPr/>
          <p:nvPr/>
        </p:nvSpPr>
        <p:spPr>
          <a:xfrm>
            <a:off x="8938591" y="2027583"/>
            <a:ext cx="1981656" cy="17288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Leaves 2025</a:t>
            </a:r>
          </a:p>
        </p:txBody>
      </p:sp>
    </p:spTree>
    <p:extLst>
      <p:ext uri="{BB962C8B-B14F-4D97-AF65-F5344CB8AC3E}">
        <p14:creationId xmlns:p14="http://schemas.microsoft.com/office/powerpoint/2010/main" val="954416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65618-410F-1DCA-46B6-57DE4E20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14</a:t>
            </a:fld>
            <a:endParaRPr lang="en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963A2-300A-B35D-98F4-81AA2D80FD8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Clustering tells us what positions are most effective at which task</a:t>
            </a:r>
          </a:p>
        </p:txBody>
      </p:sp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6ED5C7D0-59DB-0A71-ABB9-DB1644A38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01" y="724532"/>
            <a:ext cx="8388398" cy="58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445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65618-410F-1DCA-46B6-57DE4E20D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15</a:t>
            </a:fld>
            <a:endParaRPr lang="en-A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2963A2-300A-B35D-98F4-81AA2D80FD8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Clustering tells us what positions are most effective at which task</a:t>
            </a:r>
          </a:p>
        </p:txBody>
      </p:sp>
      <p:pic>
        <p:nvPicPr>
          <p:cNvPr id="9" name="Picture 8" descr="Chart, radar chart&#10;&#10;Description automatically generated">
            <a:extLst>
              <a:ext uri="{FF2B5EF4-FFF2-40B4-BE49-F238E27FC236}">
                <a16:creationId xmlns:a16="http://schemas.microsoft.com/office/drawing/2014/main" id="{F3F6DFB5-C67F-1265-8722-F32200222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474" y="724532"/>
            <a:ext cx="8681051" cy="58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9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AEE8-4022-D259-2746-F2B165F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16</a:t>
            </a:fld>
            <a:endParaRPr lang="en-AT"/>
          </a:p>
        </p:txBody>
      </p:sp>
      <p:pic>
        <p:nvPicPr>
          <p:cNvPr id="8" name="Picture 7" descr="Chart, radar chart&#10;&#10;Description automatically generated">
            <a:extLst>
              <a:ext uri="{FF2B5EF4-FFF2-40B4-BE49-F238E27FC236}">
                <a16:creationId xmlns:a16="http://schemas.microsoft.com/office/drawing/2014/main" id="{28D73E35-5B92-99F4-DB1C-55BCC70AB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800" y="724531"/>
            <a:ext cx="8388397" cy="593817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E45D58-10A4-543F-3553-32B9B02CE437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In the Premier League, we highlight potential acquisition targets</a:t>
            </a:r>
          </a:p>
        </p:txBody>
      </p:sp>
    </p:spTree>
    <p:extLst>
      <p:ext uri="{BB962C8B-B14F-4D97-AF65-F5344CB8AC3E}">
        <p14:creationId xmlns:p14="http://schemas.microsoft.com/office/powerpoint/2010/main" val="2624092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04AEE8-4022-D259-2746-F2B165F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17</a:t>
            </a:fld>
            <a:endParaRPr lang="en-A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E45D58-10A4-543F-3553-32B9B02CE437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There is also a rather promising defender to consider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5D01E11-8998-8318-2EDE-C79C7A8D4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47" y="1152940"/>
            <a:ext cx="11290506" cy="5124316"/>
          </a:xfrm>
          <a:prstGeom prst="rect">
            <a:avLst/>
          </a:prstGeom>
        </p:spPr>
      </p:pic>
      <p:pic>
        <p:nvPicPr>
          <p:cNvPr id="2050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E6C73C18-254A-CD0E-E550-358EF26D3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5413" y="2242930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B51AB407-8060-79DB-B9EC-E679A2C1D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735" y="2786269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51E57488-6569-270F-433E-0A26ABB18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048" y="3354257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5547E445-48A9-F709-8C3B-BB83CD321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8257" y="3904222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D7EDB7AF-666E-7070-26AB-B85546569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5161" y="4440935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Director Tyrone Mings makes the Forbes 30 under 30 list — KTM Design">
            <a:extLst>
              <a:ext uri="{FF2B5EF4-FFF2-40B4-BE49-F238E27FC236}">
                <a16:creationId xmlns:a16="http://schemas.microsoft.com/office/drawing/2014/main" id="{DEF95DFC-E279-6E8D-FBEB-BC7DE0BBE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5535" y="4990901"/>
            <a:ext cx="389074" cy="387345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02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uilding, stadium, net&#10;&#10;Description automatically generated">
            <a:extLst>
              <a:ext uri="{FF2B5EF4-FFF2-40B4-BE49-F238E27FC236}">
                <a16:creationId xmlns:a16="http://schemas.microsoft.com/office/drawing/2014/main" id="{00EC5FCD-2CA9-AC45-B9EE-8FEB0F19F8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0" b="19455"/>
          <a:stretch/>
        </p:blipFill>
        <p:spPr>
          <a:xfrm>
            <a:off x="0" y="-8"/>
            <a:ext cx="7982366" cy="6858000"/>
          </a:xfrm>
          <a:prstGeom prst="rect">
            <a:avLst/>
          </a:prstGeom>
        </p:spPr>
      </p:pic>
      <p:sp>
        <p:nvSpPr>
          <p:cNvPr id="9" name="Flowchart: Manual Input 8">
            <a:extLst>
              <a:ext uri="{FF2B5EF4-FFF2-40B4-BE49-F238E27FC236}">
                <a16:creationId xmlns:a16="http://schemas.microsoft.com/office/drawing/2014/main" id="{F2650B94-7E97-5BF1-776E-5518F1610360}"/>
              </a:ext>
            </a:extLst>
          </p:cNvPr>
          <p:cNvSpPr/>
          <p:nvPr/>
        </p:nvSpPr>
        <p:spPr>
          <a:xfrm rot="16200000">
            <a:off x="5715001" y="380996"/>
            <a:ext cx="6857999" cy="6096001"/>
          </a:xfrm>
          <a:prstGeom prst="flowChartManualInput">
            <a:avLst/>
          </a:prstGeom>
          <a:solidFill>
            <a:srgbClr val="17B1A7"/>
          </a:solidFill>
          <a:ln w="28575">
            <a:solidFill>
              <a:schemeClr val="bg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>
              <a:solidFill>
                <a:srgbClr val="00381F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92443B-39BB-995F-4DA7-DC060B848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18</a:t>
            </a:fld>
            <a:endParaRPr lang="en-AT"/>
          </a:p>
        </p:txBody>
      </p:sp>
      <p:pic>
        <p:nvPicPr>
          <p:cNvPr id="5" name="Picture 2" descr="Liverpool F.C. - Wikipedia">
            <a:extLst>
              <a:ext uri="{FF2B5EF4-FFF2-40B4-BE49-F238E27FC236}">
                <a16:creationId xmlns:a16="http://schemas.microsoft.com/office/drawing/2014/main" id="{9F907B53-EF38-454A-E2BD-F96B61181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626" y="741784"/>
            <a:ext cx="3937514" cy="53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301587-0BDB-0335-6A02-2D9BC5118D79}"/>
              </a:ext>
            </a:extLst>
          </p:cNvPr>
          <p:cNvSpPr/>
          <p:nvPr/>
        </p:nvSpPr>
        <p:spPr>
          <a:xfrm>
            <a:off x="6415334" y="332508"/>
            <a:ext cx="5582023" cy="60942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endParaRPr lang="en-GB" sz="9600" dirty="0">
              <a:solidFill>
                <a:srgbClr val="C00000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  <a:p>
            <a:pPr algn="r"/>
            <a:r>
              <a:rPr lang="en-GB" sz="96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THANK</a:t>
            </a:r>
          </a:p>
          <a:p>
            <a:pPr algn="r"/>
            <a:r>
              <a:rPr lang="en-GB" sz="9600" dirty="0">
                <a:solidFill>
                  <a:srgbClr val="C00000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YOU</a:t>
            </a:r>
            <a:endParaRPr lang="en-GB" sz="11500" dirty="0"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09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803D22-5E9F-B655-DBB0-7CA886063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845" y="876998"/>
            <a:ext cx="2309652" cy="19737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8" name="Picture 4" descr="How to Download Kaggle Datasets on Ubuntu | endtoend.ai">
            <a:extLst>
              <a:ext uri="{FF2B5EF4-FFF2-40B4-BE49-F238E27FC236}">
                <a16:creationId xmlns:a16="http://schemas.microsoft.com/office/drawing/2014/main" id="{A9EAEF7F-7975-FF43-EE37-CE03870D8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8" r="35328" b="30955"/>
          <a:stretch/>
        </p:blipFill>
        <p:spPr bwMode="auto">
          <a:xfrm>
            <a:off x="1369947" y="2459835"/>
            <a:ext cx="1145359" cy="494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D15383B-BB18-872E-F022-B953CA91BBBB}"/>
              </a:ext>
            </a:extLst>
          </p:cNvPr>
          <p:cNvSpPr/>
          <p:nvPr/>
        </p:nvSpPr>
        <p:spPr>
          <a:xfrm>
            <a:off x="1557938" y="2944622"/>
            <a:ext cx="2458076" cy="53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2021-2023 Football Team Stats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F36F1B-0C3F-8019-C93A-8DA315BCE0DC}"/>
              </a:ext>
            </a:extLst>
          </p:cNvPr>
          <p:cNvSpPr/>
          <p:nvPr/>
        </p:nvSpPr>
        <p:spPr>
          <a:xfrm>
            <a:off x="1616633" y="5943442"/>
            <a:ext cx="2458076" cy="53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2021-2023 Football Player Stats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A8CE54-DF40-40F7-4538-0383CABEAE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78"/>
          <a:stretch/>
        </p:blipFill>
        <p:spPr>
          <a:xfrm>
            <a:off x="1690845" y="3806701"/>
            <a:ext cx="2336548" cy="1968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4" descr="How to Download Kaggle Datasets on Ubuntu | endtoend.ai">
            <a:extLst>
              <a:ext uri="{FF2B5EF4-FFF2-40B4-BE49-F238E27FC236}">
                <a16:creationId xmlns:a16="http://schemas.microsoft.com/office/drawing/2014/main" id="{3E66811B-AE8E-3D3A-B990-BD540E384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8" r="35328" b="30955"/>
          <a:stretch/>
        </p:blipFill>
        <p:spPr bwMode="auto">
          <a:xfrm>
            <a:off x="1369947" y="5444518"/>
            <a:ext cx="1145359" cy="494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IFA 22 (PS4) : Amazon.co.uk: PC &amp; Video Games">
            <a:extLst>
              <a:ext uri="{FF2B5EF4-FFF2-40B4-BE49-F238E27FC236}">
                <a16:creationId xmlns:a16="http://schemas.microsoft.com/office/drawing/2014/main" id="{A3518E4A-DDBF-3108-7DC0-9A4A5B0CA7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4" b="20530"/>
          <a:stretch/>
        </p:blipFill>
        <p:spPr bwMode="auto">
          <a:xfrm>
            <a:off x="5363199" y="879735"/>
            <a:ext cx="2309652" cy="19682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How to Download Kaggle Datasets on Ubuntu | endtoend.ai">
            <a:extLst>
              <a:ext uri="{FF2B5EF4-FFF2-40B4-BE49-F238E27FC236}">
                <a16:creationId xmlns:a16="http://schemas.microsoft.com/office/drawing/2014/main" id="{A992752D-CBBD-C90A-E24C-FF792EEDB0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8" r="35328" b="30955"/>
          <a:stretch/>
        </p:blipFill>
        <p:spPr bwMode="auto">
          <a:xfrm>
            <a:off x="5006734" y="2463796"/>
            <a:ext cx="1145359" cy="494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012F766-596F-1E3E-7391-CD71322415E5}"/>
              </a:ext>
            </a:extLst>
          </p:cNvPr>
          <p:cNvSpPr/>
          <p:nvPr/>
        </p:nvSpPr>
        <p:spPr>
          <a:xfrm>
            <a:off x="5302435" y="2944622"/>
            <a:ext cx="2458076" cy="53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2015-2023 FIFA</a:t>
            </a:r>
          </a:p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Player Stats</a:t>
            </a:r>
          </a:p>
        </p:txBody>
      </p:sp>
      <p:pic>
        <p:nvPicPr>
          <p:cNvPr id="20" name="Picture 19" descr="A picture containing wall, indoor, person&#10;&#10;Description automatically generated">
            <a:extLst>
              <a:ext uri="{FF2B5EF4-FFF2-40B4-BE49-F238E27FC236}">
                <a16:creationId xmlns:a16="http://schemas.microsoft.com/office/drawing/2014/main" id="{80AFA134-2CDF-41B8-73A8-118F223AEB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4" r="11331"/>
          <a:stretch/>
        </p:blipFill>
        <p:spPr>
          <a:xfrm>
            <a:off x="5363199" y="3806701"/>
            <a:ext cx="2336548" cy="1968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4" descr="How to Download Kaggle Datasets on Ubuntu | endtoend.ai">
            <a:extLst>
              <a:ext uri="{FF2B5EF4-FFF2-40B4-BE49-F238E27FC236}">
                <a16:creationId xmlns:a16="http://schemas.microsoft.com/office/drawing/2014/main" id="{E1B1296A-4F74-E398-82A6-C8E7E3BB7B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78" r="35328" b="30955"/>
          <a:stretch/>
        </p:blipFill>
        <p:spPr bwMode="auto">
          <a:xfrm>
            <a:off x="4978179" y="5444518"/>
            <a:ext cx="1145359" cy="49460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0B06DB6-2EDB-41F1-00D3-08332CDF3287}"/>
              </a:ext>
            </a:extLst>
          </p:cNvPr>
          <p:cNvSpPr/>
          <p:nvPr/>
        </p:nvSpPr>
        <p:spPr>
          <a:xfrm>
            <a:off x="5288987" y="5918587"/>
            <a:ext cx="2458076" cy="53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1992-2022</a:t>
            </a:r>
          </a:p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Football Transfers</a:t>
            </a:r>
          </a:p>
        </p:txBody>
      </p:sp>
      <p:pic>
        <p:nvPicPr>
          <p:cNvPr id="28" name="Picture 27" descr="A picture containing text, gambling house&#10;&#10;Description automatically generated">
            <a:extLst>
              <a:ext uri="{FF2B5EF4-FFF2-40B4-BE49-F238E27FC236}">
                <a16:creationId xmlns:a16="http://schemas.microsoft.com/office/drawing/2014/main" id="{9A19D01F-2969-DC3F-D682-3F2C0D41677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80"/>
          <a:stretch/>
        </p:blipFill>
        <p:spPr>
          <a:xfrm>
            <a:off x="8590758" y="2654625"/>
            <a:ext cx="2329989" cy="19682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38" name="Picture 14" descr="Football transfers, rumours, market values and news | Transfermarkt">
            <a:extLst>
              <a:ext uri="{FF2B5EF4-FFF2-40B4-BE49-F238E27FC236}">
                <a16:creationId xmlns:a16="http://schemas.microsoft.com/office/drawing/2014/main" id="{993A5578-E318-17C6-695A-B9D2A9FBF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970" y="4307097"/>
            <a:ext cx="1145359" cy="49220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4CE134E7-7E54-FBAE-FF18-192962A55948}"/>
              </a:ext>
            </a:extLst>
          </p:cNvPr>
          <p:cNvSpPr/>
          <p:nvPr/>
        </p:nvSpPr>
        <p:spPr>
          <a:xfrm>
            <a:off x="8526714" y="4828496"/>
            <a:ext cx="2458076" cy="537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b="1" dirty="0">
                <a:solidFill>
                  <a:srgbClr val="436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Most Valuable Football Teams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B01A0-53FB-DD7F-81D4-75AC0886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2</a:t>
            </a:fld>
            <a:endParaRPr lang="en-AT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C07499-6F9F-26DA-3DDB-B188A44BF851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We included several datasets to ensure a thorough analysis</a:t>
            </a:r>
          </a:p>
        </p:txBody>
      </p:sp>
    </p:spTree>
    <p:extLst>
      <p:ext uri="{BB962C8B-B14F-4D97-AF65-F5344CB8AC3E}">
        <p14:creationId xmlns:p14="http://schemas.microsoft.com/office/powerpoint/2010/main" val="101415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85429F-82E6-B339-0511-89CEA174CCBF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Liverpool is facing intense competition in the Premier League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5D7FF96-1CE6-0055-4DBE-4A48B6FF26DB}"/>
              </a:ext>
            </a:extLst>
          </p:cNvPr>
          <p:cNvGrpSpPr/>
          <p:nvPr/>
        </p:nvGrpSpPr>
        <p:grpSpPr>
          <a:xfrm>
            <a:off x="1654649" y="793852"/>
            <a:ext cx="8882702" cy="5812907"/>
            <a:chOff x="1170624" y="826982"/>
            <a:chExt cx="8882702" cy="5812907"/>
          </a:xfrm>
        </p:grpSpPr>
        <p:pic>
          <p:nvPicPr>
            <p:cNvPr id="5" name="Picture 4" descr="A picture containing company name&#10;&#10;Description automatically generated">
              <a:extLst>
                <a:ext uri="{FF2B5EF4-FFF2-40B4-BE49-F238E27FC236}">
                  <a16:creationId xmlns:a16="http://schemas.microsoft.com/office/drawing/2014/main" id="{18174C84-4CFE-D783-09F6-35A72D8A22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624" y="1449233"/>
              <a:ext cx="8882701" cy="5190656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48ADB49-472A-41E8-DA56-72AB6B955DB2}"/>
                </a:ext>
              </a:extLst>
            </p:cNvPr>
            <p:cNvSpPr/>
            <p:nvPr/>
          </p:nvSpPr>
          <p:spPr>
            <a:xfrm>
              <a:off x="1170624" y="826982"/>
              <a:ext cx="8882702" cy="622251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Liverpool is currently 2</a:t>
              </a:r>
              <a:r>
                <a:rPr lang="en-GB" sz="2000" b="1" baseline="30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GB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most valuable team in the Premier League</a:t>
              </a:r>
            </a:p>
            <a:p>
              <a:r>
                <a:rPr lang="en-GB" sz="2000" dirty="0" err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Treemap</a:t>
              </a:r>
              <a:r>
                <a:rPr lang="en-GB" sz="2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of current sum of player value per team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42C0C1A7-8B9F-8EFC-907F-2AF4CA7EE7BD}"/>
              </a:ext>
            </a:extLst>
          </p:cNvPr>
          <p:cNvSpPr/>
          <p:nvPr/>
        </p:nvSpPr>
        <p:spPr>
          <a:xfrm>
            <a:off x="1683026" y="3429000"/>
            <a:ext cx="3624470" cy="1606826"/>
          </a:xfrm>
          <a:prstGeom prst="rect">
            <a:avLst/>
          </a:prstGeom>
          <a:noFill/>
          <a:ln w="38100">
            <a:solidFill>
              <a:srgbClr val="C71C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7E35287-B7F1-A325-AA5C-25E396379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3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15708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D7B25CD-5363-C1B4-A858-B37DE0D1C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61" y="806257"/>
            <a:ext cx="10535478" cy="58340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9973B7-7CA3-8676-AE82-7FD384CBCA4F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The more revenue a team makes, the better players it can afford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4E534B-B6B4-6166-1BAA-927320FF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4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308514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D275276-A658-B0AD-2325-0AD0C18AC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"/>
          <a:stretch/>
        </p:blipFill>
        <p:spPr>
          <a:xfrm>
            <a:off x="234956" y="1091045"/>
            <a:ext cx="11722088" cy="51435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2524025-ACEF-75BC-3150-2E4509C84320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To be competitive in football, purchasing the right talent is crucial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6E8B47-3CFA-1D4A-8FEA-1F2C03CC7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5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959096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C6CF807-852B-6AA2-97DA-AAB2F08AF047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So where do the top players come from?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887DE6-63FC-C3EA-6355-B456AC8E9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6</a:t>
            </a:fld>
            <a:endParaRPr lang="en-AT"/>
          </a:p>
        </p:txBody>
      </p:sp>
      <p:pic>
        <p:nvPicPr>
          <p:cNvPr id="5" name="Picture 4" descr="Map&#10;&#10;Description automatically generated with medium confidence">
            <a:extLst>
              <a:ext uri="{FF2B5EF4-FFF2-40B4-BE49-F238E27FC236}">
                <a16:creationId xmlns:a16="http://schemas.microsoft.com/office/drawing/2014/main" id="{A5D37F74-CF19-88E4-EB43-BF29DD9AFD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68" b="26763"/>
          <a:stretch/>
        </p:blipFill>
        <p:spPr>
          <a:xfrm>
            <a:off x="518449" y="1005036"/>
            <a:ext cx="10986426" cy="54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36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rt, bar chart&#10;&#10;Description automatically generated">
            <a:extLst>
              <a:ext uri="{FF2B5EF4-FFF2-40B4-BE49-F238E27FC236}">
                <a16:creationId xmlns:a16="http://schemas.microsoft.com/office/drawing/2014/main" id="{72EF9C3B-F2AC-9EAE-6A7C-E39DF217E3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91" y="1009924"/>
            <a:ext cx="11523480" cy="53776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8B2A3E-CA37-51DF-04B1-F977791318E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For LFC to stay aggressive, young energetic players are important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7029B35-0695-0932-E354-7438278B1829}"/>
              </a:ext>
            </a:extLst>
          </p:cNvPr>
          <p:cNvSpPr/>
          <p:nvPr/>
        </p:nvSpPr>
        <p:spPr>
          <a:xfrm>
            <a:off x="1566683" y="4614733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5680A91-AEDD-B2AE-4D81-28A8D0F2D291}"/>
              </a:ext>
            </a:extLst>
          </p:cNvPr>
          <p:cNvSpPr/>
          <p:nvPr/>
        </p:nvSpPr>
        <p:spPr>
          <a:xfrm>
            <a:off x="2747434" y="4480834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D539D68-684E-AC41-134F-983196314A80}"/>
              </a:ext>
            </a:extLst>
          </p:cNvPr>
          <p:cNvSpPr/>
          <p:nvPr/>
        </p:nvSpPr>
        <p:spPr>
          <a:xfrm>
            <a:off x="3936602" y="4553869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56B7054-7179-68D2-DE2C-718458E651B8}"/>
              </a:ext>
            </a:extLst>
          </p:cNvPr>
          <p:cNvSpPr/>
          <p:nvPr/>
        </p:nvSpPr>
        <p:spPr>
          <a:xfrm>
            <a:off x="5114001" y="4494998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9B34AA-4991-44AC-2B60-A98AB2A9A08D}"/>
              </a:ext>
            </a:extLst>
          </p:cNvPr>
          <p:cNvSpPr/>
          <p:nvPr/>
        </p:nvSpPr>
        <p:spPr>
          <a:xfrm>
            <a:off x="6305178" y="4464937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15409C1-A16B-9B9F-8EC7-AA89F03FD389}"/>
              </a:ext>
            </a:extLst>
          </p:cNvPr>
          <p:cNvSpPr/>
          <p:nvPr/>
        </p:nvSpPr>
        <p:spPr>
          <a:xfrm>
            <a:off x="7488839" y="4434876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363C1E4-2629-AF99-183F-9E8DBE8EB954}"/>
              </a:ext>
            </a:extLst>
          </p:cNvPr>
          <p:cNvSpPr/>
          <p:nvPr/>
        </p:nvSpPr>
        <p:spPr>
          <a:xfrm>
            <a:off x="8668743" y="4355965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7DEB0BC-4DF1-B32D-5391-6FE85E279BBB}"/>
              </a:ext>
            </a:extLst>
          </p:cNvPr>
          <p:cNvSpPr/>
          <p:nvPr/>
        </p:nvSpPr>
        <p:spPr>
          <a:xfrm>
            <a:off x="9852405" y="4355965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F29320-E8F4-7162-776F-3780C762384F}"/>
              </a:ext>
            </a:extLst>
          </p:cNvPr>
          <p:cNvSpPr/>
          <p:nvPr/>
        </p:nvSpPr>
        <p:spPr>
          <a:xfrm>
            <a:off x="11028552" y="4243236"/>
            <a:ext cx="133899" cy="13389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9730A3A8-93FF-607B-75B5-2BD8897A5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7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297552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B1021B59-28EB-721D-C075-CC3FEF066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91" y="839593"/>
            <a:ext cx="7409217" cy="58665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DF9F07-BA0B-6255-4A90-A46B1433230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Last season was a great year for Liverpool in the Premier League</a:t>
            </a:r>
          </a:p>
        </p:txBody>
      </p:sp>
      <p:pic>
        <p:nvPicPr>
          <p:cNvPr id="2050" name="Picture 2" descr="Liverpool F.C. - Wikipedia">
            <a:extLst>
              <a:ext uri="{FF2B5EF4-FFF2-40B4-BE49-F238E27FC236}">
                <a16:creationId xmlns:a16="http://schemas.microsoft.com/office/drawing/2014/main" id="{52B66EA1-549B-5DBB-683C-BE12AE94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7239" y="1818409"/>
            <a:ext cx="194126" cy="2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D836375-D20C-8CA1-D406-A973123A6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8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2100568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42AA1EAF-2945-AFDF-06BB-332E926A1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90" y="856382"/>
            <a:ext cx="7409217" cy="584976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8DF9F07-BA0B-6255-4A90-A46B14332305}"/>
              </a:ext>
            </a:extLst>
          </p:cNvPr>
          <p:cNvSpPr/>
          <p:nvPr/>
        </p:nvSpPr>
        <p:spPr>
          <a:xfrm>
            <a:off x="0" y="151850"/>
            <a:ext cx="10500659" cy="471605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This year we are seeing some unfortunate changes</a:t>
            </a:r>
          </a:p>
        </p:txBody>
      </p:sp>
      <p:pic>
        <p:nvPicPr>
          <p:cNvPr id="2050" name="Picture 2" descr="Liverpool F.C. - Wikipedia">
            <a:extLst>
              <a:ext uri="{FF2B5EF4-FFF2-40B4-BE49-F238E27FC236}">
                <a16:creationId xmlns:a16="http://schemas.microsoft.com/office/drawing/2014/main" id="{52B66EA1-549B-5DBB-683C-BE12AE941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443" y="3086100"/>
            <a:ext cx="194126" cy="2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038F7C-4CC9-DAA0-D5C5-6884D902D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A2EAB-9996-4B33-A59E-11B3C297E9D4}" type="slidenum">
              <a:rPr lang="en-AT" smtClean="0"/>
              <a:t>9</a:t>
            </a:fld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34865591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</Words>
  <Application>Microsoft Office PowerPoint</Application>
  <PresentationFormat>Widescreen</PresentationFormat>
  <Paragraphs>58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Football</dc:title>
  <dc:creator>Christoph Plachutta</dc:creator>
  <cp:lastModifiedBy>Christoph Plachutta</cp:lastModifiedBy>
  <cp:revision>30</cp:revision>
  <dcterms:created xsi:type="dcterms:W3CDTF">2022-11-21T09:54:37Z</dcterms:created>
  <dcterms:modified xsi:type="dcterms:W3CDTF">2022-11-23T02:02:54Z</dcterms:modified>
</cp:coreProperties>
</file>